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7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6" r:id="rId3"/>
    <p:sldId id="287" r:id="rId4"/>
    <p:sldId id="288" r:id="rId5"/>
    <p:sldId id="289" r:id="rId6"/>
    <p:sldId id="291" r:id="rId7"/>
    <p:sldId id="292" r:id="rId8"/>
    <p:sldId id="295" r:id="rId9"/>
    <p:sldId id="258" r:id="rId10"/>
    <p:sldId id="259" r:id="rId11"/>
    <p:sldId id="263" r:id="rId12"/>
    <p:sldId id="265" r:id="rId13"/>
    <p:sldId id="266" r:id="rId14"/>
    <p:sldId id="269" r:id="rId15"/>
    <p:sldId id="264" r:id="rId16"/>
    <p:sldId id="272" r:id="rId17"/>
    <p:sldId id="273" r:id="rId18"/>
    <p:sldId id="282" r:id="rId19"/>
    <p:sldId id="284" r:id="rId20"/>
    <p:sldId id="281" r:id="rId21"/>
    <p:sldId id="29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72" d="100"/>
          <a:sy n="72" d="100"/>
        </p:scale>
        <p:origin x="2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Group 2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C75F6-305E-4E7C-96EE-7023D33E235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RUPP 21st Century skill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076B2-CCC3-4B4F-B6B9-EA309DFF0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7203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Group 2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DAA22-FFE7-46C1-8B2A-93C43EF6C160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RUPP 21st Century skill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1E1BC-AC6B-4E42-A2D6-50AFCEC1B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655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DC4C081-D249-40F0-9378-C5D25CB952CE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3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706A-F25D-48A4-932D-27EB78C0A5C8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27E-9641-4D43-98FF-529236C73277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41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E448-1ECA-4F74-8509-E58000963266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617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7AF89-15DB-45C4-9203-9E4368824DB5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03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374-C20B-476A-A058-D9C7D4F7A274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25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5BC0-D48A-4F99-AB9E-0B55AD6861DA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5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D5199-E31A-4B27-BB02-5DCAF0A5973B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06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589-5169-4A82-9B83-3ABB176A39B5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3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C088-A8BA-4BB1-B4A1-DE31F4E2D918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95A4-AA56-4D4F-89F4-CEB0A97ACD70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6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A5192-5E52-4A02-AE8C-915A5AA67065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3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50BE-66CA-4638-899F-9A447DE790AB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7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BABE-C21A-4987-8772-067F07E900F9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1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5AD2-BF0A-449A-AD49-62090CCD727D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3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DB37B-6071-48C0-83D1-8EC8C6535B08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90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804B6-85ED-48C7-9895-87E938EFBF9C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1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C9769-CADB-4BD1-BB43-B992C3989E3E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RUPP 21st Century Skill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736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4299883" y="5975956"/>
            <a:ext cx="31890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Year: 2019 - 2020</a:t>
            </a:r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09" b="94255" l="7000" r="93846">
                        <a14:foregroundMark x1="31308" y1="29713" x2="28692" y2="68851"/>
                        <a14:foregroundMark x1="15538" y1="15171" x2="15538" y2="15171"/>
                        <a14:foregroundMark x1="15769" y1="15440" x2="25692" y2="18312"/>
                        <a14:foregroundMark x1="87846" y1="15709" x2="73923" y2="14811"/>
                        <a14:foregroundMark x1="74538" y1="23160" x2="75692" y2="20287"/>
                        <a14:foregroundMark x1="70538" y1="88869" x2="67538" y2="89677"/>
                        <a14:foregroundMark x1="64923" y1="89408" x2="63923" y2="87702"/>
                        <a14:backgroundMark x1="71692" y1="21544" x2="88385" y2="12657"/>
                        <a14:backgroundMark x1="23077" y1="20467" x2="31462" y2="16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33" y="3221561"/>
            <a:ext cx="5792007" cy="2561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loud Callout 7"/>
          <p:cNvSpPr/>
          <p:nvPr/>
        </p:nvSpPr>
        <p:spPr>
          <a:xfrm flipH="1">
            <a:off x="3995086" y="3122538"/>
            <a:ext cx="1981151" cy="732655"/>
          </a:xfrm>
          <a:prstGeom prst="cloudCallou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1">
                <a:ea typeface="Times New Roman" panose="02020603050405020304" pitchFamily="18" charset="0"/>
                <a:cs typeface="DaunPenh" panose="01010101010101010101" pitchFamily="2" charset="0"/>
              </a:rPr>
              <a:t> </a:t>
            </a:r>
          </a:p>
        </p:txBody>
      </p:sp>
      <p:sp>
        <p:nvSpPr>
          <p:cNvPr id="9" name="Cloud Callout 8"/>
          <p:cNvSpPr/>
          <p:nvPr/>
        </p:nvSpPr>
        <p:spPr>
          <a:xfrm rot="20200362" flipH="1">
            <a:off x="3409862" y="4374867"/>
            <a:ext cx="1981151" cy="706339"/>
          </a:xfrm>
          <a:prstGeom prst="cloudCallou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en-US" sz="1051">
                <a:ea typeface="Times New Roman" panose="02020603050405020304" pitchFamily="18" charset="0"/>
                <a:cs typeface="DaunPenh" panose="01010101010101010101" pitchFamily="2" charset="0"/>
              </a:rPr>
              <a:t> </a:t>
            </a:r>
          </a:p>
        </p:txBody>
      </p:sp>
      <p:sp>
        <p:nvSpPr>
          <p:cNvPr id="10" name="Cloud Callout 9"/>
          <p:cNvSpPr/>
          <p:nvPr/>
        </p:nvSpPr>
        <p:spPr>
          <a:xfrm rot="1219730">
            <a:off x="8870156" y="4419253"/>
            <a:ext cx="1946201" cy="632935"/>
          </a:xfrm>
          <a:prstGeom prst="cloudCallou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en-US" sz="1051">
                <a:ea typeface="Times New Roman" panose="02020603050405020304" pitchFamily="18" charset="0"/>
                <a:cs typeface="DaunPenh" panose="01010101010101010101" pitchFamily="2" charset="0"/>
              </a:rPr>
              <a:t> </a:t>
            </a:r>
          </a:p>
        </p:txBody>
      </p:sp>
      <p:sp>
        <p:nvSpPr>
          <p:cNvPr id="11" name="Cloud Callout 10"/>
          <p:cNvSpPr/>
          <p:nvPr/>
        </p:nvSpPr>
        <p:spPr>
          <a:xfrm rot="3487835">
            <a:off x="8463728" y="2919495"/>
            <a:ext cx="1208625" cy="1138743"/>
          </a:xfrm>
          <a:prstGeom prst="cloudCallou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en-US" sz="1051">
                <a:ea typeface="Times New Roman" panose="02020603050405020304" pitchFamily="18" charset="0"/>
                <a:cs typeface="DaunPenh" panose="01010101010101010101" pitchFamily="2" charset="0"/>
              </a:rPr>
              <a:t> 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4461746" y="309189"/>
            <a:ext cx="61316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m-KH" altLang="en-US" sz="2400" dirty="0">
                <a:gradFill flip="none" rotWithShape="1">
                  <a:gsLst>
                    <a:gs pos="0">
                      <a:srgbClr val="00B050"/>
                    </a:gs>
                    <a:gs pos="50000">
                      <a:srgbClr val="FFFF00"/>
                    </a:gs>
                    <a:gs pos="100000">
                      <a:srgbClr val="FF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Khmer OS Muol Light" panose="02000500000000020004" pitchFamily="2" charset="0"/>
                <a:ea typeface="Times New Roman" panose="02020603050405020304" pitchFamily="18" charset="0"/>
                <a:cs typeface="Khmer OS Muol Light" panose="02000500000000020004" pitchFamily="2" charset="0"/>
              </a:rPr>
              <a:t>សកលវិទ្យាល័យភូមិន្ទភ្នំពេញ</a:t>
            </a:r>
            <a:endParaRPr lang="en-US" altLang="en-US" sz="1600" dirty="0">
              <a:gradFill flip="none" rotWithShape="1">
                <a:gsLst>
                  <a:gs pos="0">
                    <a:srgbClr val="00B050"/>
                  </a:gs>
                  <a:gs pos="50000">
                    <a:srgbClr val="FFFF00"/>
                  </a:gs>
                  <a:gs pos="100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ROYAL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PHNOMPENH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2140154" y="1905578"/>
            <a:ext cx="2421659" cy="34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m-KH" altLang="en-US" sz="1400" dirty="0">
                <a:solidFill>
                  <a:schemeClr val="bg1"/>
                </a:solidFill>
                <a:latin typeface="Khmer OS Muol Light" panose="02000500000000020004" pitchFamily="2" charset="0"/>
                <a:ea typeface="Times New Roman" panose="02020603050405020304" pitchFamily="18" charset="0"/>
                <a:cs typeface="Khmer OS Muol Light" panose="02000500000000020004" pitchFamily="2" charset="0"/>
              </a:rPr>
              <a:t>ដេប៉ាតឺម៉ង់ព៏ត៌មានវិទ្យា</a:t>
            </a:r>
            <a:endParaRPr lang="km-KH" altLang="en-US" sz="3200" dirty="0">
              <a:solidFill>
                <a:schemeClr val="bg1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4656300" y="2316687"/>
            <a:ext cx="6375988" cy="59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m-KH" altLang="en-US" sz="2800" dirty="0">
                <a:solidFill>
                  <a:srgbClr val="FFFF00"/>
                </a:solidFill>
                <a:latin typeface="Khmer OS Metal Chrieng" panose="02000500000000020004" pitchFamily="2" charset="0"/>
                <a:ea typeface="Times New Roman" panose="02020603050405020304" pitchFamily="18" charset="0"/>
                <a:cs typeface="Khmer OS Metal Chrieng" panose="02000500000000020004" pitchFamily="2" charset="0"/>
              </a:rPr>
              <a:t>បង្រៀនដោយ​ លោកគ្រូ​ </a:t>
            </a:r>
            <a:r>
              <a:rPr lang="en-US" altLang="en-US" sz="1600" dirty="0">
                <a:solidFill>
                  <a:srgbClr val="FFFF00"/>
                </a:solidFill>
                <a:latin typeface="Khmer OS Metal Chrieng" panose="02000500000000020004" pitchFamily="2" charset="0"/>
                <a:ea typeface="Times New Roman" panose="02020603050405020304" pitchFamily="18" charset="0"/>
                <a:cs typeface="Khmer OS Metal Chrieng" panose="02000500000000020004" pitchFamily="2" charset="0"/>
              </a:rPr>
              <a:t>: </a:t>
            </a:r>
            <a:r>
              <a:rPr lang="km-KH" altLang="en-US" sz="2400" dirty="0">
                <a:solidFill>
                  <a:srgbClr val="FFFF00"/>
                </a:solidFill>
                <a:latin typeface="Khmer OS Metal Chrieng" panose="02000500000000020004" pitchFamily="2" charset="0"/>
                <a:ea typeface="Times New Roman" panose="02020603050405020304" pitchFamily="18" charset="0"/>
                <a:cs typeface="Khmer OS Metal Chrieng" panose="02000500000000020004" pitchFamily="2" charset="0"/>
              </a:rPr>
              <a:t>កៅ សុវណ្ណតារា</a:t>
            </a:r>
            <a:endParaRPr lang="km-KH" altLang="en-US" sz="3600" dirty="0">
              <a:solidFill>
                <a:srgbClr val="FFFF00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264103" y="1140186"/>
            <a:ext cx="5160383" cy="102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m-KH" altLang="en-US" sz="2400" dirty="0">
                <a:solidFill>
                  <a:srgbClr val="FF0000"/>
                </a:solidFill>
                <a:latin typeface="Khmer Nagari" panose="02000500000000000000" pitchFamily="2" charset="0"/>
                <a:ea typeface="Times New Roman" panose="02020603050405020304" pitchFamily="18" charset="0"/>
                <a:cs typeface="Khmer Nagari" panose="02000500000000000000" pitchFamily="2" charset="0"/>
              </a:rPr>
              <a:t>កិច្ចការស្រាវជ្រាវ </a:t>
            </a:r>
            <a:endParaRPr lang="en-US" altLang="en-US" dirty="0">
              <a:solidFill>
                <a:srgbClr val="FF0000"/>
              </a:solidFill>
              <a:latin typeface="Khmer Nagari" panose="02000500000000000000" pitchFamily="2" charset="0"/>
              <a:cs typeface="Khmer Nagari" panose="02000500000000000000" pitchFamily="2" charset="0"/>
            </a:endParaRP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m-KH" altLang="en-US" sz="2400" dirty="0">
                <a:solidFill>
                  <a:srgbClr val="FF0000"/>
                </a:solidFill>
                <a:latin typeface="Khmer Nagari" panose="02000500000000000000" pitchFamily="2" charset="0"/>
                <a:ea typeface="Times New Roman" panose="02020603050405020304" pitchFamily="18" charset="0"/>
                <a:cs typeface="Khmer Nagari" panose="02000500000000000000" pitchFamily="2" charset="0"/>
              </a:rPr>
              <a:t>ការចាត់ចែងការងារ និងការគ្រប់គ្រងពេលវេលា</a:t>
            </a:r>
            <a:endParaRPr lang="km-KH" altLang="en-US" sz="3200" dirty="0">
              <a:solidFill>
                <a:srgbClr val="FF0000"/>
              </a:solidFill>
              <a:latin typeface="Khmer Nagari" panose="02000500000000000000" pitchFamily="2" charset="0"/>
              <a:cs typeface="Khmer Nagari" panose="02000500000000000000" pitchFamily="2" charset="0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8108026" y="5881871"/>
            <a:ext cx="2757664" cy="49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Room: M10</a:t>
            </a:r>
            <a:endParaRPr lang="en-US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2" y="-317094"/>
            <a:ext cx="13979449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rupp_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72" y="94634"/>
            <a:ext cx="1710995" cy="17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20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0415" y="0"/>
            <a:ext cx="84706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m-KH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r>
              <a:rPr lang="km-KH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. </a:t>
            </a:r>
            <a:r>
              <a:rPr lang="km-KH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លក្ខណៈពិសេសនៃការចាត់ចែង</a:t>
            </a:r>
            <a:endParaRPr 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m-KH" sz="28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ការ</a:t>
            </a:r>
            <a:r>
              <a:rPr lang="km-KH" sz="28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តម្រង់ទិសឆ្ពោះទៅរកគោល</a:t>
            </a:r>
            <a:r>
              <a:rPr lang="km-KH" sz="28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ដៅ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m-KH" sz="28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និរន្តរ</a:t>
            </a:r>
            <a:r>
              <a:rPr lang="km-KH" sz="28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ភាព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m-KH" sz="28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ភាពបត់</a:t>
            </a:r>
            <a:r>
              <a:rPr lang="km-KH" sz="28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បែន</a:t>
            </a:r>
            <a:endParaRPr lang="en-US" sz="28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0" t="8634" r="31860" b="11738"/>
          <a:stretch/>
        </p:blipFill>
        <p:spPr>
          <a:xfrm>
            <a:off x="7561583" y="4108684"/>
            <a:ext cx="2438543" cy="22547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83" y="1424387"/>
            <a:ext cx="2517558" cy="23872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24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6485" y="424068"/>
            <a:ext cx="54254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២</a:t>
            </a:r>
            <a:r>
              <a:rPr lang="km-KH" sz="32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. </a:t>
            </a:r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ជំហានក្នុងការ</a:t>
            </a:r>
            <a:r>
              <a:rPr lang="km-KH" sz="32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ចាត់ចែង</a:t>
            </a:r>
            <a:endParaRPr lang="en-US" sz="3200" dirty="0" smtClean="0">
              <a:solidFill>
                <a:srgbClr val="FFFF0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m-KH" sz="28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រៀបចំផែនការ</a:t>
            </a:r>
            <a:endParaRPr lang="en-US" sz="2800" dirty="0" smtClean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m-KH" sz="28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បែងចែក</a:t>
            </a:r>
            <a:r>
              <a:rPr lang="km-KH" sz="28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ការងារ</a:t>
            </a:r>
            <a:endParaRPr lang="en-US" sz="2800" dirty="0" smtClean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m-KH" sz="28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ប្រមូលផ្តុំមតិ</a:t>
            </a:r>
            <a:r>
              <a:rPr lang="km-KH" sz="28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​</a:t>
            </a:r>
            <a:endParaRPr lang="en-US" sz="2800" dirty="0" smtClean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m-KH" sz="28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ត្រួតពិនិត្យ និងកែ</a:t>
            </a:r>
            <a:r>
              <a:rPr lang="km-KH" sz="28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សម្រួល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5" b="23052"/>
          <a:stretch/>
        </p:blipFill>
        <p:spPr>
          <a:xfrm>
            <a:off x="8604528" y="1389937"/>
            <a:ext cx="2295877" cy="41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7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4908" y="-94459"/>
            <a:ext cx="532175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៣</a:t>
            </a:r>
            <a:r>
              <a:rPr lang="en-US" sz="32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32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 អនុ</a:t>
            </a:r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វត្តការ</a:t>
            </a:r>
            <a:r>
              <a:rPr lang="km-KH" sz="32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ចាត់ចែង</a:t>
            </a:r>
            <a:endParaRPr lang="en-US" sz="3200" dirty="0" smtClean="0">
              <a:solidFill>
                <a:srgbClr val="FFFF0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រៀបចំ</a:t>
            </a: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ផែនការ</a:t>
            </a:r>
            <a:endParaRPr lang="en-US" sz="3200" dirty="0" smtClean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ពិភាក្សាជា</a:t>
            </a: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ក្រុម</a:t>
            </a:r>
            <a:endParaRPr lang="en-US" sz="3200" dirty="0" smtClean="0">
              <a:solidFill>
                <a:srgbClr val="FFFF0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km-KH" sz="28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បង្កើត​ភាព</a:t>
            </a:r>
            <a:r>
              <a:rPr lang="km-KH" sz="28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ស្និទ្ធស្នាល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3003"/>
          <a:stretch/>
        </p:blipFill>
        <p:spPr>
          <a:xfrm>
            <a:off x="6692349" y="1736035"/>
            <a:ext cx="4355061" cy="3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12887" y="927206"/>
            <a:ext cx="7538278" cy="4559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បែង</a:t>
            </a: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ចែកតាមសមត្ថភាព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ធ្វើការស្វែងយល់</a:t>
            </a:r>
            <a:r>
              <a:rPr lang="en-US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 </a:t>
            </a: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និងសម្រេច</a:t>
            </a: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ចិត្ត</a:t>
            </a:r>
            <a:endParaRPr lang="en-US" sz="32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ប្រកាន់</a:t>
            </a: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ខ្ជាន់នូវមុខងារនិងតួនាទី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មិនមើលបំណាំគ្នា</a:t>
            </a:r>
            <a:endParaRPr lang="en-US" sz="32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កំណត់ពេលវេលា</a:t>
            </a:r>
            <a:endParaRPr lang="en-US" sz="32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បែងចែកឲ្យដាច់រវាងការងារនិងរឿងផ្ទាល់</a:t>
            </a: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ខ្លួន</a:t>
            </a:r>
            <a:endParaRPr lang="en-US" sz="32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66" y="558609"/>
            <a:ext cx="90320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36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៤</a:t>
            </a:r>
            <a:r>
              <a:rPr lang="en-US" sz="36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36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36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គោលបំណង​នៃការបែង</a:t>
            </a:r>
            <a:r>
              <a:rPr lang="km-KH" sz="36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ចែកការងារ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6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ចំណេញពេលវេលា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6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ចំណូលអតិបរមា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6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ងាយស្រួលក្នុងការធ្វើការងារ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6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កាត់បន្ថយហានិភ័យ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6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អភិវឌ្ឍខ្លួនឯង</a:t>
            </a:r>
            <a:endParaRPr lang="en-US" sz="36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00" y="1674564"/>
            <a:ext cx="4075735" cy="26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9422" y="273145"/>
            <a:ext cx="113027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៥</a:t>
            </a:r>
            <a:r>
              <a:rPr lang="km-KH" sz="32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. </a:t>
            </a:r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សារៈសំខាន់នៃការបែងចែកការងារ</a:t>
            </a:r>
            <a:endParaRPr lang="en-US" sz="3200" dirty="0">
              <a:solidFill>
                <a:srgbClr val="FFFF0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ទទួល</a:t>
            </a: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បានជំនាញ និងបទ</a:t>
            </a: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ពិសោធន៍</a:t>
            </a:r>
            <a:endParaRPr lang="en-US" sz="32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685783" indent="-68578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មានភាពសហការ និងមានទំនាក់ទំនងកាន់តែល្អ</a:t>
            </a:r>
            <a:endParaRPr lang="en-US" sz="32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685783" indent="-68578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អាចបែងចែកការងារទៅ</a:t>
            </a: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តាមសមត្ថភាពសមាជិក</a:t>
            </a:r>
          </a:p>
          <a:p>
            <a:pPr marL="685783" indent="-68578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មាន</a:t>
            </a: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ភាពក្លាហាន ក្នុងការបញ្ចេញ</a:t>
            </a: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មតិ</a:t>
            </a:r>
            <a:endParaRPr lang="en-US" sz="3200" dirty="0" smtClean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685783" indent="-68578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ជោគជ័យ</a:t>
            </a:r>
            <a:endParaRPr lang="en-US" sz="32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948" y="4217300"/>
            <a:ext cx="4498373" cy="23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4713" y="494511"/>
            <a:ext cx="886160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m-KH" sz="24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ការគ្រប់គ្រងពេលវេលា</a:t>
            </a:r>
            <a:endParaRPr lang="en-US" sz="3200" dirty="0">
              <a:solidFill>
                <a:srgbClr val="FFFF0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sz="3200" dirty="0"/>
              <a:t>	</a:t>
            </a:r>
            <a:r>
              <a:rPr lang="en-US" sz="3200" dirty="0"/>
              <a:t>	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ការគ្រប់គ្រងពេលវេលា គឺជាដំណើការនៃការរៀបចំគម្រោង និងការរៀបចំពីរបៀបបែងចែកពេលវេលារបស់អ្នកជាមួយ និងសកម្មភាពពិតប្រាកដជាក់លា</a:t>
            </a:r>
            <a:r>
              <a:rPr lang="km-KH" sz="2400" dirty="0" smtClean="0">
                <a:latin typeface="Khmer OS" panose="02000500000000020004" pitchFamily="2" charset="0"/>
                <a:cs typeface="Khmer OS" panose="02000500000000020004" pitchFamily="2" charset="0"/>
              </a:rPr>
              <a:t>ក់។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2" r="8926" b="1"/>
          <a:stretch/>
        </p:blipFill>
        <p:spPr>
          <a:xfrm>
            <a:off x="1736036" y="3735563"/>
            <a:ext cx="3306045" cy="1921525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63" y="3643949"/>
            <a:ext cx="3367603" cy="2104752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86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1053" y="635832"/>
            <a:ext cx="109726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8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១. ហេតុអ្វីបានជាយើងចាំបាច់ត្រូវមានការគ្រប់គ្រងពេលវេលា</a:t>
            </a:r>
            <a:endParaRPr lang="en-US" sz="2800" dirty="0">
              <a:solidFill>
                <a:srgbClr val="FFFF0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600" dirty="0">
                <a:latin typeface="Khmer Old Style" panose="02000508000000020004" pitchFamily="2" charset="0"/>
                <a:cs typeface="Khmer Old Style" panose="02000508000000020004" pitchFamily="2" charset="0"/>
              </a:rPr>
              <a:t>	</a:t>
            </a: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ការបង្កើនសមត្ថភាពក្នុងការសម្រេចចិត្ត</a:t>
            </a:r>
            <a:endParaRPr lang="en-US" sz="32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​	កាត់</a:t>
            </a:r>
            <a:r>
              <a:rPr lang="km-KH" sz="32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បន្ថយភាព</a:t>
            </a: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តានតឹង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​	មានទំនុកចិត្តក្នុងការងារ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2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​	ពេលវេលាជាមាសប្រាក់</a:t>
            </a:r>
            <a:endParaRPr lang="en-US" sz="32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46" y="4224023"/>
            <a:ext cx="5345915" cy="263397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622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9486" y="749249"/>
            <a:ext cx="97112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២</a:t>
            </a:r>
            <a:r>
              <a:rPr lang="km-KH" sz="32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. </a:t>
            </a:r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គោល</a:t>
            </a:r>
            <a:r>
              <a:rPr lang="km-KH" sz="32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ការណ៍នៃ</a:t>
            </a:r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ការគ្រប់គ្រងពេលវេលា</a:t>
            </a:r>
            <a:endParaRPr lang="en-US" sz="2800" dirty="0">
              <a:solidFill>
                <a:srgbClr val="FFFF0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6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កំណត់គោល</a:t>
            </a:r>
            <a:r>
              <a:rPr lang="km-KH" sz="36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ដៅប្រចាំថ្ងៃ</a:t>
            </a:r>
            <a:endParaRPr lang="en-US" sz="36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6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មានទំនួលខុសត្រូវ</a:t>
            </a:r>
            <a:endParaRPr lang="en-US" sz="36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36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ក្តោបក្តាប់ពេលវេលា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352540" y="269225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4" b="9780"/>
          <a:stretch/>
        </p:blipFill>
        <p:spPr>
          <a:xfrm>
            <a:off x="7324839" y="2610196"/>
            <a:ext cx="3604779" cy="29260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185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2637" y="229442"/>
            <a:ext cx="7156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៣</a:t>
            </a:r>
            <a:r>
              <a:rPr lang="km-KH" sz="32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. </a:t>
            </a:r>
            <a:r>
              <a:rPr lang="km-KH" sz="32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ការដាក់ផែនការតាមសប្តាហ៍</a:t>
            </a:r>
            <a:endParaRPr lang="en-US" sz="3200" dirty="0">
              <a:solidFill>
                <a:srgbClr val="FFFF0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898" r="3100" b="4493"/>
          <a:stretch/>
        </p:blipFill>
        <p:spPr>
          <a:xfrm>
            <a:off x="1209460" y="1118236"/>
            <a:ext cx="9980086" cy="4977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4" y="1219200"/>
            <a:ext cx="10084905" cy="4346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3778131" y="2977057"/>
            <a:ext cx="482379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m-KH" sz="4800" dirty="0" smtClean="0">
                <a:solidFill>
                  <a:srgbClr val="FF00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ម៉ុក ម៉ូលីនដា</a:t>
            </a:r>
            <a:endParaRPr lang="en-US" sz="4800" dirty="0">
              <a:solidFill>
                <a:srgbClr val="FF000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5023" y="804961"/>
            <a:ext cx="69108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៤</a:t>
            </a:r>
            <a:r>
              <a:rPr lang="km-KH" sz="24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. </a:t>
            </a:r>
            <a:r>
              <a:rPr lang="km-KH" sz="2400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អត្ថប្រយោជន៍នៃការគ្រប់គ្រងពេល</a:t>
            </a:r>
            <a:r>
              <a:rPr lang="km-KH" sz="2400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វេលា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ចំណេញពេលវេលា</a:t>
            </a:r>
            <a:endParaRPr lang="en-US" sz="24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ធ្វើឲ្យទំនួល</a:t>
            </a:r>
            <a:r>
              <a:rPr lang="km-KH" sz="24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ខុស</a:t>
            </a:r>
            <a:r>
              <a:rPr lang="km-KH" sz="24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ត្រូវ</a:t>
            </a:r>
            <a:endParaRPr lang="en-US" sz="24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មាន</a:t>
            </a:r>
            <a:r>
              <a:rPr lang="km-KH" sz="24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ទំនុកចិត្ត​ </a:t>
            </a:r>
            <a:r>
              <a:rPr lang="km-KH" sz="24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និងភាព</a:t>
            </a:r>
            <a:r>
              <a:rPr lang="km-KH" sz="24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ជឿជាក់</a:t>
            </a:r>
            <a:endParaRPr lang="en-US" sz="24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ជោគជ័យ</a:t>
            </a:r>
            <a:endParaRPr lang="en-US" sz="24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ដោះ</a:t>
            </a:r>
            <a:r>
              <a:rPr lang="km-KH" sz="24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ស្រាយ</a:t>
            </a:r>
            <a:r>
              <a:rPr lang="km-KH" sz="24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បញ្ហាទាន់</a:t>
            </a:r>
            <a:r>
              <a:rPr lang="km-KH" sz="24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ពេលវេលា</a:t>
            </a:r>
            <a:endParaRPr lang="en-US" sz="24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មានឧបសគ្គតិច</a:t>
            </a:r>
            <a:r>
              <a:rPr lang="km-KH" sz="24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តួច</a:t>
            </a:r>
          </a:p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ទទួល</a:t>
            </a:r>
            <a:r>
              <a:rPr lang="km-KH" sz="24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បានការងារដែល</a:t>
            </a:r>
            <a:r>
              <a:rPr lang="km-KH" sz="24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ប្រសើរ និងឡើងឋាន</a:t>
            </a:r>
            <a:r>
              <a:rPr lang="km-KH" sz="2400" dirty="0">
                <a:latin typeface="Khmer Old Style" panose="02000508000000020004" pitchFamily="2" charset="0"/>
                <a:cs typeface="Khmer Old Style" panose="02000508000000020004" pitchFamily="2" charset="0"/>
              </a:rPr>
              <a:t>ៈ</a:t>
            </a:r>
            <a:endParaRPr lang="en-US" sz="24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កាត់បន្ថយភាព</a:t>
            </a:r>
            <a:r>
              <a:rPr lang="km-KH" sz="24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តានតឹង</a:t>
            </a:r>
            <a:endParaRPr lang="en-US" sz="24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1"/>
          <a:stretch/>
        </p:blipFill>
        <p:spPr>
          <a:xfrm>
            <a:off x="7318028" y="1641994"/>
            <a:ext cx="4214423" cy="28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3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1" y="2083311"/>
            <a:ext cx="10668000" cy="30665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3755572" y="3095741"/>
            <a:ext cx="4518096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m-KH" sz="48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មឿន ពុទ្ធស៊ីថា</a:t>
            </a:r>
            <a:endParaRPr lang="en-US" sz="48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2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49" y="706426"/>
            <a:ext cx="10058400" cy="427629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902920" y="2336307"/>
            <a:ext cx="6966858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m-KH" sz="48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រឿន វីរៈ</a:t>
            </a:r>
            <a:endParaRPr lang="en-US" sz="48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2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4" y="638194"/>
            <a:ext cx="4989029" cy="4989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876161" y="2624876"/>
            <a:ext cx="4982502" cy="101566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m-KH" sz="60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ប៊ិត សុហេង</a:t>
            </a:r>
            <a:endParaRPr lang="en-US" sz="6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9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82" y="731823"/>
            <a:ext cx="8795070" cy="49472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 rot="21157022">
            <a:off x="2110628" y="2766042"/>
            <a:ext cx="7300686" cy="120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m-KH" sz="72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ម៉ែន ច័ន្ទដារ៉ា</a:t>
            </a:r>
            <a:endParaRPr lang="en-US" sz="72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6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6" y="783108"/>
            <a:ext cx="9716073" cy="5465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2177332" y="2854033"/>
            <a:ext cx="7721600" cy="132343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m-KH" sz="80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យ៉ាន់ សំបូរ</a:t>
            </a:r>
            <a:endParaRPr lang="en-US" sz="8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25369" y="315460"/>
            <a:ext cx="4107543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m-KH" sz="5400" dirty="0">
                <a:solidFill>
                  <a:srgbClr val="FF00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ក្រុមទី ២</a:t>
            </a:r>
            <a:endParaRPr lang="en-US" sz="5400" dirty="0">
              <a:solidFill>
                <a:srgbClr val="FF000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8539" y="1626038"/>
            <a:ext cx="10782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3600" dirty="0">
                <a:solidFill>
                  <a:srgbClr val="00B05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ការចាត់ចែងការងារ និង​ការគ្រប់គ្រងពេលវេលា</a:t>
            </a:r>
            <a:endParaRPr lang="en-US" sz="3600" dirty="0">
              <a:solidFill>
                <a:srgbClr val="00B05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61" y="2425349"/>
            <a:ext cx="8059459" cy="402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7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776" y="248747"/>
            <a:ext cx="11275482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3200" b="1" dirty="0" smtClean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និយម</a:t>
            </a:r>
            <a:r>
              <a:rPr lang="km-KH" sz="3200" b="1" dirty="0">
                <a:solidFill>
                  <a:srgbClr val="FFFF00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ន័យ</a:t>
            </a:r>
            <a:endParaRPr lang="en-US" sz="3200" b="1" dirty="0">
              <a:solidFill>
                <a:srgbClr val="FFFF00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sz="3200" dirty="0">
                <a:latin typeface="Khmer OS" panose="02000500000000020004" pitchFamily="2" charset="0"/>
                <a:cs typeface="Khmer OS" panose="02000500000000020004" pitchFamily="2" charset="0"/>
              </a:rPr>
              <a:t>	</a:t>
            </a:r>
            <a:r>
              <a:rPr lang="km-KH" sz="3600" dirty="0">
                <a:latin typeface="Khmer Old Style" panose="02000508000000020004" pitchFamily="2" charset="0"/>
                <a:cs typeface="Khmer Old Style" panose="02000508000000020004" pitchFamily="2" charset="0"/>
              </a:rPr>
              <a:t>ការចាត់ចែងការងារគឺជាប្រព័ន្ធមួយក្នុងការធ្វើរចនាសម្ព័ន្ធ ការបូកបញ្ចូលគ្នា ការសម្របសម្រួលគ្នា នូវគោលដៅការងារ និងសកម្មភាពរបស់ធនធានដើម្បីទទួលបាននូវទិសដៅការងារ </a:t>
            </a:r>
            <a:r>
              <a:rPr lang="km-KH" sz="3600" dirty="0" smtClean="0">
                <a:latin typeface="Khmer Old Style" panose="02000508000000020004" pitchFamily="2" charset="0"/>
                <a:cs typeface="Khmer Old Style" panose="02000508000000020004" pitchFamily="2" charset="0"/>
              </a:rPr>
              <a:t>។</a:t>
            </a:r>
            <a:endParaRPr lang="en-US" sz="3600" dirty="0">
              <a:latin typeface="Khmer Old Style" panose="02000508000000020004" pitchFamily="2" charset="0"/>
              <a:cs typeface="Khmer Old Style" panose="02000508000000020004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40" y="4327315"/>
            <a:ext cx="5199962" cy="182400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272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737</TotalTime>
  <Words>381</Words>
  <Application>Microsoft Office PowerPoint</Application>
  <PresentationFormat>Widescreen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Calibri</vt:lpstr>
      <vt:lpstr>DaunPenh</vt:lpstr>
      <vt:lpstr>Khmer Nagari</vt:lpstr>
      <vt:lpstr>Khmer Old Style</vt:lpstr>
      <vt:lpstr>Khmer OS</vt:lpstr>
      <vt:lpstr>Khmer OS Metal Chrieng</vt:lpstr>
      <vt:lpstr>Khmer OS Muol Light</vt:lpstr>
      <vt:lpstr>Times New Roman</vt:lpstr>
      <vt:lpstr>Trebuchet MS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Puthsitha</dc:creator>
  <cp:lastModifiedBy>Mr. Puthsitha</cp:lastModifiedBy>
  <cp:revision>92</cp:revision>
  <dcterms:created xsi:type="dcterms:W3CDTF">2019-12-19T07:28:42Z</dcterms:created>
  <dcterms:modified xsi:type="dcterms:W3CDTF">2020-01-10T00:18:21Z</dcterms:modified>
</cp:coreProperties>
</file>